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A"/>
    <a:srgbClr val="FDB714"/>
    <a:srgbClr val="B5C427"/>
    <a:srgbClr val="F26A36"/>
    <a:srgbClr val="709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1847-62D7-43B4-B168-C87162E86DB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11AB1-996F-4ACA-AB86-66674387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3224" y="2266950"/>
            <a:ext cx="7410451" cy="21113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86" y="4551363"/>
            <a:ext cx="7896225" cy="1096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02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D7B-7BB0-4A88-97A0-A1049D29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D7B-7BB0-4A88-97A0-A1049D29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6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D7B-7BB0-4A88-97A0-A1049D29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D7B-7BB0-4A88-97A0-A1049D29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fld id="{7B06DD7B-7BB0-4A88-97A0-A1049D299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4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A31E7-7853-6B11-4EEE-9B17C87443B1}"/>
              </a:ext>
            </a:extLst>
          </p:cNvPr>
          <p:cNvSpPr txBox="1"/>
          <p:nvPr/>
        </p:nvSpPr>
        <p:spPr>
          <a:xfrm>
            <a:off x="121921" y="440762"/>
            <a:ext cx="108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Common Names of Moths in Genus </a:t>
            </a:r>
            <a:r>
              <a:rPr lang="en-US" sz="3600" b="1" i="1" dirty="0"/>
              <a:t>Lymantria</a:t>
            </a:r>
          </a:p>
          <a:p>
            <a:r>
              <a:rPr lang="en-US" sz="2000" dirty="0"/>
              <a:t>Entomological Society of America Common Names of Insects and Related Organisms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353BD1-DCC6-0202-F0B0-3158041252E5}"/>
              </a:ext>
            </a:extLst>
          </p:cNvPr>
          <p:cNvSpPr/>
          <p:nvPr/>
        </p:nvSpPr>
        <p:spPr>
          <a:xfrm>
            <a:off x="0" y="1417593"/>
            <a:ext cx="12070079" cy="5068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64EDA6-1414-1509-EF74-9F32584DD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97188"/>
              </p:ext>
            </p:extLst>
          </p:nvPr>
        </p:nvGraphicFramePr>
        <p:xfrm>
          <a:off x="121921" y="1469682"/>
          <a:ext cx="11905487" cy="4944010"/>
        </p:xfrm>
        <a:graphic>
          <a:graphicData uri="http://schemas.openxmlformats.org/drawingml/2006/table">
            <a:tbl>
              <a:tblPr/>
              <a:tblGrid>
                <a:gridCol w="1122405">
                  <a:extLst>
                    <a:ext uri="{9D8B030D-6E8A-4147-A177-3AD203B41FA5}">
                      <a16:colId xmlns:a16="http://schemas.microsoft.com/office/drawing/2014/main" val="620952062"/>
                    </a:ext>
                  </a:extLst>
                </a:gridCol>
                <a:gridCol w="2778585">
                  <a:extLst>
                    <a:ext uri="{9D8B030D-6E8A-4147-A177-3AD203B41FA5}">
                      <a16:colId xmlns:a16="http://schemas.microsoft.com/office/drawing/2014/main" val="645527465"/>
                    </a:ext>
                  </a:extLst>
                </a:gridCol>
                <a:gridCol w="2993586">
                  <a:extLst>
                    <a:ext uri="{9D8B030D-6E8A-4147-A177-3AD203B41FA5}">
                      <a16:colId xmlns:a16="http://schemas.microsoft.com/office/drawing/2014/main" val="3070801149"/>
                    </a:ext>
                  </a:extLst>
                </a:gridCol>
                <a:gridCol w="1726639">
                  <a:extLst>
                    <a:ext uri="{9D8B030D-6E8A-4147-A177-3AD203B41FA5}">
                      <a16:colId xmlns:a16="http://schemas.microsoft.com/office/drawing/2014/main" val="294671618"/>
                    </a:ext>
                  </a:extLst>
                </a:gridCol>
                <a:gridCol w="1448357">
                  <a:extLst>
                    <a:ext uri="{9D8B030D-6E8A-4147-A177-3AD203B41FA5}">
                      <a16:colId xmlns:a16="http://schemas.microsoft.com/office/drawing/2014/main" val="2849201525"/>
                    </a:ext>
                  </a:extLst>
                </a:gridCol>
                <a:gridCol w="1835915">
                  <a:extLst>
                    <a:ext uri="{9D8B030D-6E8A-4147-A177-3AD203B41FA5}">
                      <a16:colId xmlns:a16="http://schemas.microsoft.com/office/drawing/2014/main" val="1929396136"/>
                    </a:ext>
                  </a:extLst>
                </a:gridCol>
              </a:tblGrid>
              <a:tr h="860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Adopted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Species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Common Name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Established in North America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42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Females 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Can Fly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Flighted Spongy Moth Complex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37543"/>
                  </a:ext>
                </a:extLst>
              </a:tr>
              <a:tr h="40296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2022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dispar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spongy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Varies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Varies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Varies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906936"/>
                  </a:ext>
                </a:extLst>
              </a:tr>
              <a:tr h="402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dispar dispar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spongy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C42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2273"/>
                  </a:ext>
                </a:extLst>
              </a:tr>
              <a:tr h="402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dispar asiatica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spongy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50295"/>
                  </a:ext>
                </a:extLst>
              </a:tr>
              <a:tr h="402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dispar japonica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spongy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18006"/>
                  </a:ext>
                </a:extLst>
              </a:tr>
              <a:tr h="40296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2023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albescens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ivory spongy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B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79303"/>
                  </a:ext>
                </a:extLst>
              </a:tr>
              <a:tr h="402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postalba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white-winged spongy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88526"/>
                  </a:ext>
                </a:extLst>
              </a:tr>
              <a:tr h="402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umbrosa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shadow spongy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83713"/>
                  </a:ext>
                </a:extLst>
              </a:tr>
              <a:tr h="402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mathura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rosy tussock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423649"/>
                  </a:ext>
                </a:extLst>
              </a:tr>
              <a:tr h="402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monacha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black-arched tussock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243859"/>
                  </a:ext>
                </a:extLst>
              </a:tr>
              <a:tr h="402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Lymantria xylina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casuarina tussock moth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Yes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anose="00000500000000000000" pitchFamily="2" charset="0"/>
                        </a:rPr>
                        <a:t>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317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27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A Brand - Nunito San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d4f5ab-09c6-49bb-9bbf-db59313c5426">
      <UserInfo>
        <DisplayName>Cindy Myers</DisplayName>
        <AccountId>15</AccountId>
        <AccountType/>
      </UserInfo>
      <UserInfo>
        <DisplayName>Becky Anthony</DisplayName>
        <AccountId>22</AccountId>
        <AccountType/>
      </UserInfo>
      <UserInfo>
        <DisplayName>Stacie East</DisplayName>
        <AccountId>24</AccountId>
        <AccountType/>
      </UserInfo>
      <UserInfo>
        <DisplayName>Mary Campbell</DisplayName>
        <AccountId>32</AccountId>
        <AccountType/>
      </UserInfo>
      <UserInfo>
        <DisplayName>Javhana Johnson</DisplayName>
        <AccountId>39</AccountId>
        <AccountType/>
      </UserInfo>
      <UserInfo>
        <DisplayName>Matt Hudson</DisplayName>
        <AccountId>20</AccountId>
        <AccountType/>
      </UserInfo>
      <UserInfo>
        <DisplayName>Joe Rominiecki</DisplayName>
        <AccountId>14</AccountId>
        <AccountType/>
      </UserInfo>
      <UserInfo>
        <DisplayName>Laura Sparks</DisplayName>
        <AccountId>30</AccountId>
        <AccountType/>
      </UserInfo>
    </SharedWithUsers>
    <lcf76f155ced4ddcb4097134ff3c332f xmlns="faa913ed-483e-4d4a-bb81-8fee6637c76a">
      <Terms xmlns="http://schemas.microsoft.com/office/infopath/2007/PartnerControls"/>
    </lcf76f155ced4ddcb4097134ff3c332f>
    <TaxCatchAll xmlns="55d4f5ab-09c6-49bb-9bbf-db59313c54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2DF7488F9024BA7D710E7B36683D3" ma:contentTypeVersion="16" ma:contentTypeDescription="Create a new document." ma:contentTypeScope="" ma:versionID="bc311e1767824c55a97b548244cf3dd8">
  <xsd:schema xmlns:xsd="http://www.w3.org/2001/XMLSchema" xmlns:xs="http://www.w3.org/2001/XMLSchema" xmlns:p="http://schemas.microsoft.com/office/2006/metadata/properties" xmlns:ns2="faa913ed-483e-4d4a-bb81-8fee6637c76a" xmlns:ns3="55d4f5ab-09c6-49bb-9bbf-db59313c5426" targetNamespace="http://schemas.microsoft.com/office/2006/metadata/properties" ma:root="true" ma:fieldsID="9f496d1274fb315583b4e5b7e913ab13" ns2:_="" ns3:_="">
    <xsd:import namespace="faa913ed-483e-4d4a-bb81-8fee6637c76a"/>
    <xsd:import namespace="55d4f5ab-09c6-49bb-9bbf-db59313c54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913ed-483e-4d4a-bb81-8fee6637c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7b3b286-d962-4426-9c9d-e89aa5153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4f5ab-09c6-49bb-9bbf-db59313c542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0b4fda-3380-492b-adfb-433e20ff4729}" ma:internalName="TaxCatchAll" ma:showField="CatchAllData" ma:web="55d4f5ab-09c6-49bb-9bbf-db59313c5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0E0DC-0B7F-4F94-9946-C2C999CA1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6833FE-AD86-4622-8803-A2AA0EA5BBFC}">
  <ds:schemaRefs>
    <ds:schemaRef ds:uri="55d4f5ab-09c6-49bb-9bbf-db59313c5426"/>
    <ds:schemaRef ds:uri="faa913ed-483e-4d4a-bb81-8fee6637c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6C1393-CBC0-4B4B-83FD-423473968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913ed-483e-4d4a-bb81-8fee6637c76a"/>
    <ds:schemaRef ds:uri="55d4f5ab-09c6-49bb-9bbf-db59313c5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116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Quickel</dc:creator>
  <cp:lastModifiedBy>Joe Rominiecki</cp:lastModifiedBy>
  <cp:revision>5</cp:revision>
  <dcterms:created xsi:type="dcterms:W3CDTF">2021-01-27T15:38:53Z</dcterms:created>
  <dcterms:modified xsi:type="dcterms:W3CDTF">2023-04-11T19:12:13Z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0x0101002A82DF7488F9024BA7D710E7B36683D3</vt:lpwstr>
  </property>
  <property fmtid="{D5CDD505-2E9C-101B-9397-08002B2CF9AE}" pid="3" name="Order">
    <vt:r8>832800</vt:r8>
  </property>
  <property fmtid="{D5CDD505-2E9C-101B-9397-08002B2CF9AE}" pid="4" name="MediaServiceImageTags">
    <vt:lpwstr/>
  </property>
</Properties>
</file>